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12192000"/>
  <p:embeddedFontLst>
    <p:embeddedFont>
      <p:font typeface="MiSans" pitchFamily="34" charset="-122"/>
      <p:regular r:id="rId22"/>
    </p:embeddedFont>
    <p:embeddedFont>
      <p:font typeface="MiSans" pitchFamily="34" charset="-120"/>
      <p:regular r:id="rId23"/>
    </p:embeddedFont>
    <p:embeddedFont>
      <p:font typeface="Noto Sans SC" panose="020B0200000000000000" pitchFamily="34" charset="-122"/>
      <p:regular r:id="rId24"/>
    </p:embeddedFont>
    <p:embeddedFont>
      <p:font typeface="Noto Sans SC" panose="020B0200000000000000" pitchFamily="34" charset="-120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3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6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13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9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19:58-d3mc8fgs8jdo4os5f1c0.jpg"/>
          <p:cNvPicPr>
            <a:picLocks noChangeAspect="1"/>
          </p:cNvPicPr>
          <p:nvPr/>
        </p:nvPicPr>
        <p:blipFill>
          <a:blip r:embed="rId1"/>
          <a:srcRect t="83" b="83"/>
          <a:stretch>
            <a:fillRect/>
          </a:stretch>
        </p:blipFill>
        <p:spPr>
          <a:xfrm>
            <a:off x="-635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 flipH="1">
            <a:off x="16510" y="0"/>
            <a:ext cx="2737485" cy="280924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1032510" y="991870"/>
            <a:ext cx="5466715" cy="3273425"/>
          </a:xfrm>
          <a:prstGeom prst="rect">
            <a:avLst/>
          </a:prstGeom>
          <a:noFill/>
        </p:spPr>
        <p:txBody>
          <a:bodyPr wrap="square" lIns="99695" tIns="49784" rIns="99695" bIns="49784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66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AI引路人：大学人工智能老师的六大优点</a:t>
            </a:r>
            <a:endParaRPr lang="en-US" sz="1600" dirty="0"/>
          </a:p>
        </p:txBody>
      </p:sp>
      <p:pic>
        <p:nvPicPr>
          <p:cNvPr id="6" name="Image 3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4"/>
          <a:srcRect t="16" b="16"/>
          <a:stretch>
            <a:fillRect/>
          </a:stretch>
        </p:blipFill>
        <p:spPr>
          <a:xfrm>
            <a:off x="1066800" y="4700905"/>
            <a:ext cx="2211705" cy="803910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1212215" y="4934585"/>
            <a:ext cx="1938020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汇报人250419211</a:t>
            </a:r>
            <a:r>
              <a:rPr lang="zh-CN" alt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黄钰鸿</a:t>
            </a: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I </a:t>
            </a:r>
            <a:endParaRPr lang="en-US" sz="1600" dirty="0"/>
          </a:p>
        </p:txBody>
      </p:sp>
      <p:pic>
        <p:nvPicPr>
          <p:cNvPr id="8" name="Image 4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4"/>
          <a:srcRect t="16" b="16"/>
          <a:stretch>
            <a:fillRect/>
          </a:stretch>
        </p:blipFill>
        <p:spPr>
          <a:xfrm>
            <a:off x="3625215" y="4700905"/>
            <a:ext cx="2211705" cy="803910"/>
          </a:xfrm>
          <a:prstGeom prst="rect">
            <a:avLst/>
          </a:prstGeom>
        </p:spPr>
      </p:pic>
      <p:sp>
        <p:nvSpPr>
          <p:cNvPr id="9" name="Text 2"/>
          <p:cNvSpPr/>
          <p:nvPr/>
        </p:nvSpPr>
        <p:spPr>
          <a:xfrm>
            <a:off x="3644900" y="4934585"/>
            <a:ext cx="2181860" cy="2454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时间：2025/08/05</a:t>
            </a:r>
            <a:endParaRPr lang="en-US" sz="1600" dirty="0"/>
          </a:p>
        </p:txBody>
      </p:sp>
      <p:pic>
        <p:nvPicPr>
          <p:cNvPr id="10" name="Image 5" descr="https://kimi-img.moonshot.cn/pub/slides/slides_tmpl/image/25-10-13-17:20:19-d3mc8kos8jdo4os5f1h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1730" y="441325"/>
            <a:ext cx="5383530" cy="6063615"/>
          </a:xfrm>
          <a:prstGeom prst="rect">
            <a:avLst/>
          </a:prstGeom>
        </p:spPr>
      </p:pic>
      <p:pic>
        <p:nvPicPr>
          <p:cNvPr id="11" name="Image 6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5775" y="1087755"/>
            <a:ext cx="2621280" cy="38989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37-d3mc8p8s8jdo4os5f1m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9454515" y="-51435"/>
            <a:ext cx="2737485" cy="280924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890" y="665480"/>
            <a:ext cx="2621280" cy="38989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254000" y="1905000"/>
            <a:ext cx="683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7B624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校企协同的真问题课堂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254000" y="2616200"/>
            <a:ext cx="671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A1896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打通学界与业界的硬实力</a:t>
            </a:r>
            <a:endParaRPr lang="en-US" sz="1600" dirty="0"/>
          </a:p>
        </p:txBody>
      </p:sp>
      <p:sp>
        <p:nvSpPr>
          <p:cNvPr id="8" name="Shape 2"/>
          <p:cNvSpPr/>
          <p:nvPr/>
        </p:nvSpPr>
        <p:spPr>
          <a:xfrm>
            <a:off x="254000" y="33274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/>
            </a:pathLst>
          </a:custGeom>
          <a:solidFill>
            <a:srgbClr val="A1896E"/>
          </a:solidFill>
        </p:spPr>
      </p:sp>
      <p:sp>
        <p:nvSpPr>
          <p:cNvPr id="9" name="Text 3"/>
          <p:cNvSpPr/>
          <p:nvPr/>
        </p:nvSpPr>
        <p:spPr>
          <a:xfrm>
            <a:off x="723900" y="3276600"/>
            <a:ext cx="4368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引入头部企业</a:t>
            </a:r>
            <a:r>
              <a:rPr lang="en-US" sz="16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真实脱敏数据 </a:t>
            </a:r>
            <a:r>
              <a:rPr lang="en-US" sz="16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，直面工业级场景。</a:t>
            </a:r>
            <a:endParaRPr lang="en-US" sz="1600" dirty="0"/>
          </a:p>
        </p:txBody>
      </p:sp>
      <p:sp>
        <p:nvSpPr>
          <p:cNvPr id="10" name="Shape 4"/>
          <p:cNvSpPr/>
          <p:nvPr/>
        </p:nvSpPr>
        <p:spPr>
          <a:xfrm>
            <a:off x="254000" y="37846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/>
            </a:pathLst>
          </a:custGeom>
          <a:solidFill>
            <a:srgbClr val="A1896E"/>
          </a:solidFill>
        </p:spPr>
      </p:sp>
      <p:sp>
        <p:nvSpPr>
          <p:cNvPr id="11" name="Text 5"/>
          <p:cNvSpPr/>
          <p:nvPr/>
        </p:nvSpPr>
        <p:spPr>
          <a:xfrm>
            <a:off x="723900" y="3733800"/>
            <a:ext cx="4521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课程项目对接</a:t>
            </a:r>
            <a:r>
              <a:rPr lang="en-US" sz="16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企业KPI </a:t>
            </a:r>
            <a:r>
              <a:rPr lang="en-US" sz="16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，优秀方案获</a:t>
            </a:r>
            <a:r>
              <a:rPr lang="en-US" sz="16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实习直通卡 </a:t>
            </a:r>
            <a:r>
              <a:rPr lang="en-US" sz="16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12" name="Shape 6"/>
          <p:cNvSpPr/>
          <p:nvPr/>
        </p:nvSpPr>
        <p:spPr>
          <a:xfrm>
            <a:off x="254000" y="42418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/>
            </a:pathLst>
          </a:custGeom>
          <a:solidFill>
            <a:srgbClr val="A1896E"/>
          </a:solidFill>
        </p:spPr>
      </p:sp>
      <p:sp>
        <p:nvSpPr>
          <p:cNvPr id="13" name="Text 7"/>
          <p:cNvSpPr/>
          <p:nvPr/>
        </p:nvSpPr>
        <p:spPr>
          <a:xfrm>
            <a:off x="723900" y="4191000"/>
            <a:ext cx="4152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将</a:t>
            </a:r>
            <a:r>
              <a:rPr lang="en-US" sz="16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工业级CI/CD、模型压缩 </a:t>
            </a:r>
            <a:r>
              <a:rPr lang="en-US" sz="16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等流程搬进教学。</a:t>
            </a:r>
            <a:endParaRPr lang="en-US" sz="1600" dirty="0"/>
          </a:p>
        </p:txBody>
      </p:sp>
      <p:sp>
        <p:nvSpPr>
          <p:cNvPr id="14" name="Shape 8"/>
          <p:cNvSpPr/>
          <p:nvPr/>
        </p:nvSpPr>
        <p:spPr>
          <a:xfrm>
            <a:off x="254000" y="469900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/>
            </a:pathLst>
          </a:custGeom>
          <a:solidFill>
            <a:srgbClr val="A1896E"/>
          </a:solidFill>
        </p:spPr>
      </p:sp>
      <p:sp>
        <p:nvSpPr>
          <p:cNvPr id="15" name="Text 9"/>
          <p:cNvSpPr/>
          <p:nvPr/>
        </p:nvSpPr>
        <p:spPr>
          <a:xfrm>
            <a:off x="723900" y="4648200"/>
            <a:ext cx="4203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课题经费反哺教学，保证</a:t>
            </a:r>
            <a:r>
              <a:rPr lang="en-US" sz="16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GPU算力人均可用 </a:t>
            </a:r>
            <a:r>
              <a:rPr lang="en-US" sz="16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5-d3mc8h8s8jdo4os5f1e0.jpg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4340" y="1795145"/>
            <a:ext cx="11303635" cy="345503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261685" y="1967372"/>
            <a:ext cx="2872142" cy="21260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38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855178" y="3987343"/>
            <a:ext cx="5685155" cy="49946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国际视野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10-13-17:20:05-d3mc8h8s8jdo4os5f1f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60000" flipH="1">
            <a:off x="6184265" y="1223010"/>
            <a:ext cx="4218305" cy="4032885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10-13-17:20:05-d3mc8h8s8jdo4os5f1e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7295" y="4792980"/>
            <a:ext cx="1659890" cy="1331595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295" y="1080770"/>
            <a:ext cx="2621280" cy="389890"/>
          </a:xfrm>
          <a:prstGeom prst="rect">
            <a:avLst/>
          </a:prstGeom>
        </p:spPr>
      </p:pic>
      <p:pic>
        <p:nvPicPr>
          <p:cNvPr id="9" name="Image 5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7">
            <a:alphaModFix amt="26000"/>
          </a:blip>
          <a:stretch>
            <a:fillRect/>
          </a:stretch>
        </p:blipFill>
        <p:spPr>
          <a:xfrm>
            <a:off x="9454515" y="0"/>
            <a:ext cx="2737485" cy="280924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37-d3mc8p8s8jdo4os5f1m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9454515" y="-51435"/>
            <a:ext cx="2737485" cy="280924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890" y="665480"/>
            <a:ext cx="2621280" cy="38989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39700" y="14986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7B624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全球学术网络与双语培养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196850" y="2108200"/>
            <a:ext cx="1179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A1896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为学生打开世界窗口</a:t>
            </a:r>
            <a:endParaRPr lang="en-US" sz="1600" dirty="0"/>
          </a:p>
        </p:txBody>
      </p:sp>
      <p:sp>
        <p:nvSpPr>
          <p:cNvPr id="8" name="Shape 2"/>
          <p:cNvSpPr/>
          <p:nvPr/>
        </p:nvSpPr>
        <p:spPr>
          <a:xfrm>
            <a:off x="18288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3B79C">
              <a:alpha val="25098"/>
            </a:srgbClr>
          </a:solidFill>
        </p:spPr>
      </p:sp>
      <p:sp>
        <p:nvSpPr>
          <p:cNvPr id="9" name="Shape 3"/>
          <p:cNvSpPr/>
          <p:nvPr/>
        </p:nvSpPr>
        <p:spPr>
          <a:xfrm>
            <a:off x="2051050" y="3352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/>
            </a:pathLst>
          </a:custGeom>
          <a:solidFill>
            <a:srgbClr val="7B6248"/>
          </a:solidFill>
        </p:spPr>
      </p:sp>
      <p:sp>
        <p:nvSpPr>
          <p:cNvPr id="10" name="Text 4"/>
          <p:cNvSpPr/>
          <p:nvPr/>
        </p:nvSpPr>
        <p:spPr>
          <a:xfrm>
            <a:off x="603250" y="4241800"/>
            <a:ext cx="3467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海外科研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615950" y="4648200"/>
            <a:ext cx="34417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与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MIT、ETH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等合作，推选学生暑期科研。</a:t>
            </a:r>
            <a:endParaRPr lang="en-US" sz="1600" dirty="0"/>
          </a:p>
        </p:txBody>
      </p:sp>
      <p:sp>
        <p:nvSpPr>
          <p:cNvPr id="12" name="Shape 6"/>
          <p:cNvSpPr/>
          <p:nvPr/>
        </p:nvSpPr>
        <p:spPr>
          <a:xfrm>
            <a:off x="7962900" y="2870200"/>
            <a:ext cx="25400" cy="2489200"/>
          </a:xfrm>
          <a:custGeom>
            <a:avLst/>
            <a:gdLst/>
            <a:ahLst/>
            <a:cxnLst/>
            <a:rect l="l" t="t" r="r" b="b"/>
            <a:pathLst>
              <a:path w="25400" h="2489200">
                <a:moveTo>
                  <a:pt x="0" y="0"/>
                </a:moveTo>
                <a:lnTo>
                  <a:pt x="25400" y="0"/>
                </a:lnTo>
                <a:lnTo>
                  <a:pt x="25400" y="2489200"/>
                </a:lnTo>
                <a:lnTo>
                  <a:pt x="0" y="2489200"/>
                </a:lnTo>
                <a:lnTo>
                  <a:pt x="0" y="0"/>
                </a:lnTo>
                <a:close/>
              </a:path>
            </a:pathLst>
          </a:custGeom>
          <a:solidFill>
            <a:srgbClr val="D3B79C"/>
          </a:solidFill>
        </p:spPr>
      </p:sp>
      <p:sp>
        <p:nvSpPr>
          <p:cNvPr id="13" name="Shape 7"/>
          <p:cNvSpPr/>
          <p:nvPr/>
        </p:nvSpPr>
        <p:spPr>
          <a:xfrm>
            <a:off x="4229100" y="2870200"/>
            <a:ext cx="25400" cy="2489200"/>
          </a:xfrm>
          <a:custGeom>
            <a:avLst/>
            <a:gdLst/>
            <a:ahLst/>
            <a:cxnLst/>
            <a:rect l="l" t="t" r="r" b="b"/>
            <a:pathLst>
              <a:path w="25400" h="2489200">
                <a:moveTo>
                  <a:pt x="0" y="0"/>
                </a:moveTo>
                <a:lnTo>
                  <a:pt x="25400" y="0"/>
                </a:lnTo>
                <a:lnTo>
                  <a:pt x="25400" y="2489200"/>
                </a:lnTo>
                <a:lnTo>
                  <a:pt x="0" y="2489200"/>
                </a:lnTo>
                <a:lnTo>
                  <a:pt x="0" y="0"/>
                </a:lnTo>
                <a:close/>
              </a:path>
            </a:pathLst>
          </a:custGeom>
          <a:solidFill>
            <a:srgbClr val="D3B79C"/>
          </a:solidFill>
        </p:spPr>
      </p:sp>
      <p:sp>
        <p:nvSpPr>
          <p:cNvPr id="14" name="Shape 8"/>
          <p:cNvSpPr/>
          <p:nvPr/>
        </p:nvSpPr>
        <p:spPr>
          <a:xfrm>
            <a:off x="55880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3B79C">
              <a:alpha val="37647"/>
            </a:srgbClr>
          </a:solidFill>
        </p:spPr>
      </p:sp>
      <p:sp>
        <p:nvSpPr>
          <p:cNvPr id="15" name="Shape 9"/>
          <p:cNvSpPr/>
          <p:nvPr/>
        </p:nvSpPr>
        <p:spPr>
          <a:xfrm>
            <a:off x="5810250" y="3352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/>
            </a:pathLst>
          </a:custGeom>
          <a:solidFill>
            <a:srgbClr val="7B6248"/>
          </a:solidFill>
        </p:spPr>
      </p:sp>
      <p:sp>
        <p:nvSpPr>
          <p:cNvPr id="16" name="Text 10"/>
          <p:cNvSpPr/>
          <p:nvPr/>
        </p:nvSpPr>
        <p:spPr>
          <a:xfrm>
            <a:off x="4387850" y="4241800"/>
            <a:ext cx="3416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双语教学</a:t>
            </a:r>
            <a:endParaRPr lang="en-US" sz="1600" dirty="0"/>
          </a:p>
        </p:txBody>
      </p:sp>
      <p:sp>
        <p:nvSpPr>
          <p:cNvPr id="17" name="Text 11"/>
          <p:cNvSpPr/>
          <p:nvPr/>
        </p:nvSpPr>
        <p:spPr>
          <a:xfrm>
            <a:off x="4400550" y="4648200"/>
            <a:ext cx="33909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采用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双语教材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，训练阅读顶会与英文写作。</a:t>
            </a:r>
            <a:endParaRPr lang="en-US" sz="1600" dirty="0"/>
          </a:p>
        </p:txBody>
      </p:sp>
      <p:sp>
        <p:nvSpPr>
          <p:cNvPr id="18" name="Shape 12"/>
          <p:cNvSpPr/>
          <p:nvPr/>
        </p:nvSpPr>
        <p:spPr>
          <a:xfrm>
            <a:off x="93472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3B79C">
              <a:alpha val="25098"/>
            </a:srgbClr>
          </a:solidFill>
        </p:spPr>
      </p:sp>
      <p:sp>
        <p:nvSpPr>
          <p:cNvPr id="19" name="Shape 13"/>
          <p:cNvSpPr/>
          <p:nvPr/>
        </p:nvSpPr>
        <p:spPr>
          <a:xfrm>
            <a:off x="9569450" y="3352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/>
            </a:pathLst>
          </a:custGeom>
          <a:solidFill>
            <a:srgbClr val="7B6248"/>
          </a:solidFill>
        </p:spPr>
      </p:sp>
      <p:sp>
        <p:nvSpPr>
          <p:cNvPr id="20" name="Text 14"/>
          <p:cNvSpPr/>
          <p:nvPr/>
        </p:nvSpPr>
        <p:spPr>
          <a:xfrm>
            <a:off x="8121650" y="4241800"/>
            <a:ext cx="3467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国际人脉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8134350" y="4648200"/>
            <a:ext cx="34417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举办线上研讨会，多名毕业生进入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全球Top 30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深造。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5-d3mc8h8s8jdo4os5f1e0.jpg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4340" y="1795145"/>
            <a:ext cx="11303635" cy="345503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261685" y="1967372"/>
            <a:ext cx="2872142" cy="21260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38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855178" y="3987343"/>
            <a:ext cx="5685155" cy="49946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未来赋能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10-13-17:20:05-d3mc8h8s8jdo4os5f1f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60000" flipH="1">
            <a:off x="6184265" y="1223010"/>
            <a:ext cx="4218305" cy="4032885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10-13-17:20:05-d3mc8h8s8jdo4os5f1e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7295" y="4792980"/>
            <a:ext cx="1659890" cy="1331595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295" y="1080770"/>
            <a:ext cx="2621280" cy="389890"/>
          </a:xfrm>
          <a:prstGeom prst="rect">
            <a:avLst/>
          </a:prstGeom>
        </p:spPr>
      </p:pic>
      <p:pic>
        <p:nvPicPr>
          <p:cNvPr id="9" name="Image 5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7">
            <a:alphaModFix amt="26000"/>
          </a:blip>
          <a:stretch>
            <a:fillRect/>
          </a:stretch>
        </p:blipFill>
        <p:spPr>
          <a:xfrm>
            <a:off x="9454515" y="0"/>
            <a:ext cx="2737485" cy="280924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37-d3mc8p8s8jdo4os5f1m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9454515" y="-51435"/>
            <a:ext cx="2737485" cy="280924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890" y="665480"/>
            <a:ext cx="2621280" cy="38989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254000" y="1346200"/>
            <a:ext cx="56642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7B624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终身成长的AI元能力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254000" y="2057400"/>
            <a:ext cx="5549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A1896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赋予学生面向未来的长效价值</a:t>
            </a:r>
            <a:endParaRPr lang="en-US" sz="1600" dirty="0"/>
          </a:p>
        </p:txBody>
      </p:sp>
      <p:sp>
        <p:nvSpPr>
          <p:cNvPr id="8" name="Shape 2"/>
          <p:cNvSpPr/>
          <p:nvPr/>
        </p:nvSpPr>
        <p:spPr>
          <a:xfrm>
            <a:off x="279400" y="2717800"/>
            <a:ext cx="50800" cy="2794000"/>
          </a:xfrm>
          <a:custGeom>
            <a:avLst/>
            <a:gdLst/>
            <a:ahLst/>
            <a:cxnLst/>
            <a:rect l="l" t="t" r="r" b="b"/>
            <a:pathLst>
              <a:path w="50800" h="2794000">
                <a:moveTo>
                  <a:pt x="0" y="0"/>
                </a:moveTo>
                <a:lnTo>
                  <a:pt x="50800" y="0"/>
                </a:lnTo>
                <a:lnTo>
                  <a:pt x="50800" y="2794000"/>
                </a:lnTo>
                <a:lnTo>
                  <a:pt x="0" y="2794000"/>
                </a:lnTo>
                <a:lnTo>
                  <a:pt x="0" y="0"/>
                </a:lnTo>
                <a:close/>
              </a:path>
            </a:pathLst>
          </a:custGeom>
          <a:solidFill>
            <a:srgbClr val="D3B79C"/>
          </a:solidFill>
        </p:spPr>
      </p:sp>
      <p:sp>
        <p:nvSpPr>
          <p:cNvPr id="9" name="Shape 3"/>
          <p:cNvSpPr/>
          <p:nvPr/>
        </p:nvSpPr>
        <p:spPr>
          <a:xfrm>
            <a:off x="482600" y="27686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7B6248"/>
          </a:solidFill>
        </p:spPr>
      </p:sp>
      <p:sp>
        <p:nvSpPr>
          <p:cNvPr id="10" name="Shape 4"/>
          <p:cNvSpPr/>
          <p:nvPr/>
        </p:nvSpPr>
        <p:spPr>
          <a:xfrm>
            <a:off x="558800" y="28702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/>
            </a:pathLst>
          </a:custGeom>
          <a:solidFill>
            <a:srgbClr val="FFFFFF"/>
          </a:solidFill>
        </p:spPr>
      </p:sp>
      <p:sp>
        <p:nvSpPr>
          <p:cNvPr id="11" name="Text 5"/>
          <p:cNvSpPr/>
          <p:nvPr/>
        </p:nvSpPr>
        <p:spPr>
          <a:xfrm>
            <a:off x="914400" y="2717800"/>
            <a:ext cx="4889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问题建模与实验设计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914400" y="3124200"/>
            <a:ext cx="4864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贯穿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方法论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，培养技术迭代的自适应能力。</a:t>
            </a:r>
            <a:endParaRPr lang="en-US" sz="1600" dirty="0"/>
          </a:p>
        </p:txBody>
      </p:sp>
      <p:sp>
        <p:nvSpPr>
          <p:cNvPr id="13" name="Shape 7"/>
          <p:cNvSpPr/>
          <p:nvPr/>
        </p:nvSpPr>
        <p:spPr>
          <a:xfrm>
            <a:off x="482600" y="38354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A1896E"/>
          </a:solidFill>
        </p:spPr>
      </p:sp>
      <p:sp>
        <p:nvSpPr>
          <p:cNvPr id="14" name="Shape 8"/>
          <p:cNvSpPr/>
          <p:nvPr/>
        </p:nvSpPr>
        <p:spPr>
          <a:xfrm>
            <a:off x="558800" y="39370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/>
            </a:pathLst>
          </a:custGeom>
          <a:solidFill>
            <a:srgbClr val="FFFFFF"/>
          </a:solidFill>
        </p:spPr>
      </p:sp>
      <p:sp>
        <p:nvSpPr>
          <p:cNvPr id="15" name="Text 9"/>
          <p:cNvSpPr/>
          <p:nvPr/>
        </p:nvSpPr>
        <p:spPr>
          <a:xfrm>
            <a:off x="914400" y="3784600"/>
            <a:ext cx="4889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持续更新的知识库</a:t>
            </a:r>
            <a:endParaRPr lang="en-US" sz="1600" dirty="0"/>
          </a:p>
        </p:txBody>
      </p:sp>
      <p:sp>
        <p:nvSpPr>
          <p:cNvPr id="16" name="Text 10"/>
          <p:cNvSpPr/>
          <p:nvPr/>
        </p:nvSpPr>
        <p:spPr>
          <a:xfrm>
            <a:off x="914400" y="4191000"/>
            <a:ext cx="4864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毕业后仍可通过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私有云笔记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获得最新论文解读。</a:t>
            </a:r>
            <a:endParaRPr lang="en-US" sz="1600" dirty="0"/>
          </a:p>
        </p:txBody>
      </p:sp>
      <p:sp>
        <p:nvSpPr>
          <p:cNvPr id="17" name="Shape 11"/>
          <p:cNvSpPr/>
          <p:nvPr/>
        </p:nvSpPr>
        <p:spPr>
          <a:xfrm>
            <a:off x="482600" y="49022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3B79C"/>
          </a:solidFill>
        </p:spPr>
      </p:sp>
      <p:sp>
        <p:nvSpPr>
          <p:cNvPr id="18" name="Shape 12"/>
          <p:cNvSpPr/>
          <p:nvPr/>
        </p:nvSpPr>
        <p:spPr>
          <a:xfrm>
            <a:off x="558800" y="50038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/>
            </a:pathLst>
          </a:custGeom>
          <a:solidFill>
            <a:srgbClr val="FFFFFF"/>
          </a:solidFill>
        </p:spPr>
      </p:sp>
      <p:sp>
        <p:nvSpPr>
          <p:cNvPr id="19" name="Text 13"/>
          <p:cNvSpPr/>
          <p:nvPr/>
        </p:nvSpPr>
        <p:spPr>
          <a:xfrm>
            <a:off x="914400" y="4851400"/>
            <a:ext cx="4889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批判性伦理思考</a:t>
            </a:r>
            <a:endParaRPr lang="en-US" sz="1600" dirty="0"/>
          </a:p>
        </p:txBody>
      </p:sp>
      <p:sp>
        <p:nvSpPr>
          <p:cNvPr id="20" name="Text 14"/>
          <p:cNvSpPr/>
          <p:nvPr/>
        </p:nvSpPr>
        <p:spPr>
          <a:xfrm>
            <a:off x="914400" y="5257800"/>
            <a:ext cx="4864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讨论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算法偏见、数据隐私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，培养负责任的AI从业者。</a:t>
            </a:r>
            <a:endParaRPr lang="en-US" sz="1600" dirty="0"/>
          </a:p>
        </p:txBody>
      </p:sp>
      <p:pic>
        <p:nvPicPr>
          <p:cNvPr id="21" name="Image 4" descr="https://kimi-web-img.moonshot.cn/img/img.freepik.com/4a920e4ce1d84028932d25f73d1c0254e86da258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047750"/>
            <a:ext cx="5842000" cy="4762500"/>
          </a:xfrm>
          <a:prstGeom prst="roundRect">
            <a:avLst>
              <a:gd name="adj" fmla="val 2133"/>
            </a:avLst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83" y="379730"/>
            <a:ext cx="11303635" cy="606361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9225280" y="0"/>
            <a:ext cx="2966720" cy="304482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74700" y="2303145"/>
            <a:ext cx="4178935" cy="683617"/>
          </a:xfrm>
          <a:prstGeom prst="rect">
            <a:avLst/>
          </a:prstGeom>
          <a:noFill/>
        </p:spPr>
        <p:txBody>
          <a:bodyPr wrap="square" lIns="99695" tIns="49784" rIns="99695" bIns="49784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749300" y="1195070"/>
            <a:ext cx="5699125" cy="1104900"/>
          </a:xfrm>
          <a:prstGeom prst="rect">
            <a:avLst/>
          </a:prstGeom>
          <a:noFill/>
        </p:spPr>
        <p:txBody>
          <a:bodyPr wrap="square" lIns="99695" tIns="49784" rIns="99695" bIns="49784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7200" dirty="0">
                <a:solidFill>
                  <a:srgbClr val="000000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感谢大家观看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10-13-17:20:58-d3mc8ugs8jdo4os5f1r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8100" y="1078230"/>
            <a:ext cx="6406515" cy="503428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700" y="5775325"/>
            <a:ext cx="1884045" cy="280035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6"/>
          <a:srcRect t="16" b="16"/>
          <a:stretch>
            <a:fillRect/>
          </a:stretch>
        </p:blipFill>
        <p:spPr>
          <a:xfrm>
            <a:off x="939165" y="3266440"/>
            <a:ext cx="2211705" cy="803910"/>
          </a:xfrm>
          <a:prstGeom prst="rect">
            <a:avLst/>
          </a:prstGeom>
        </p:spPr>
      </p:pic>
      <p:sp>
        <p:nvSpPr>
          <p:cNvPr id="9" name="Text 2"/>
          <p:cNvSpPr/>
          <p:nvPr/>
        </p:nvSpPr>
        <p:spPr>
          <a:xfrm>
            <a:off x="1084580" y="3500120"/>
            <a:ext cx="1938020" cy="3371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老师求</a:t>
            </a:r>
            <a:r>
              <a:rPr lang="zh-CN" alt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捞老师求捞</a:t>
            </a: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 </a:t>
            </a:r>
            <a:endParaRPr lang="en-US" sz="1600" dirty="0"/>
          </a:p>
        </p:txBody>
      </p:sp>
      <p:pic>
        <p:nvPicPr>
          <p:cNvPr id="10" name="Image 5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6"/>
          <a:srcRect t="16" b="16"/>
          <a:stretch>
            <a:fillRect/>
          </a:stretch>
        </p:blipFill>
        <p:spPr>
          <a:xfrm>
            <a:off x="939800" y="4258310"/>
            <a:ext cx="2211705" cy="803910"/>
          </a:xfrm>
          <a:prstGeom prst="rect">
            <a:avLst/>
          </a:prstGeom>
        </p:spPr>
      </p:pic>
      <p:sp>
        <p:nvSpPr>
          <p:cNvPr id="11" name="Text 3"/>
          <p:cNvSpPr/>
          <p:nvPr/>
        </p:nvSpPr>
        <p:spPr>
          <a:xfrm>
            <a:off x="959485" y="4491990"/>
            <a:ext cx="2181860" cy="2454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时间：2025/08/05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9454515" y="0"/>
            <a:ext cx="2737485" cy="280924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4"/>
          <a:srcRect t="16" b="16"/>
          <a:stretch>
            <a:fillRect/>
          </a:stretch>
        </p:blipFill>
        <p:spPr>
          <a:xfrm>
            <a:off x="1417955" y="2386330"/>
            <a:ext cx="4511675" cy="80391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13-17:19:57-d3mc8f8s8jdo4os5f1b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705" y="2339975"/>
            <a:ext cx="851535" cy="873125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4"/>
          <a:srcRect t="16" b="16"/>
          <a:stretch>
            <a:fillRect/>
          </a:stretch>
        </p:blipFill>
        <p:spPr>
          <a:xfrm>
            <a:off x="6800850" y="2386330"/>
            <a:ext cx="4511675" cy="803910"/>
          </a:xfrm>
          <a:prstGeom prst="rect">
            <a:avLst/>
          </a:prstGeom>
        </p:spPr>
      </p:pic>
      <p:pic>
        <p:nvPicPr>
          <p:cNvPr id="7" name="Image 5" descr="https://kimi-img.moonshot.cn/pub/slides/slides_tmpl/image/25-10-13-17:19:57-d3mc8f8s8jdo4os5f1b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600" y="2339975"/>
            <a:ext cx="851535" cy="873125"/>
          </a:xfrm>
          <a:prstGeom prst="rect">
            <a:avLst/>
          </a:prstGeom>
        </p:spPr>
      </p:pic>
      <p:pic>
        <p:nvPicPr>
          <p:cNvPr id="8" name="Image 6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4"/>
          <a:srcRect t="16" b="16"/>
          <a:stretch>
            <a:fillRect/>
          </a:stretch>
        </p:blipFill>
        <p:spPr>
          <a:xfrm>
            <a:off x="1417955" y="3421380"/>
            <a:ext cx="4511675" cy="803910"/>
          </a:xfrm>
          <a:prstGeom prst="rect">
            <a:avLst/>
          </a:prstGeom>
        </p:spPr>
      </p:pic>
      <p:pic>
        <p:nvPicPr>
          <p:cNvPr id="9" name="Image 7" descr="https://kimi-img.moonshot.cn/pub/slides/slides_tmpl/image/25-10-13-17:19:57-d3mc8f8s8jdo4os5f1b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705" y="3375025"/>
            <a:ext cx="851535" cy="873125"/>
          </a:xfrm>
          <a:prstGeom prst="rect">
            <a:avLst/>
          </a:prstGeom>
        </p:spPr>
      </p:pic>
      <p:pic>
        <p:nvPicPr>
          <p:cNvPr id="10" name="Image 8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4"/>
          <a:srcRect t="16" b="16"/>
          <a:stretch>
            <a:fillRect/>
          </a:stretch>
        </p:blipFill>
        <p:spPr>
          <a:xfrm>
            <a:off x="6800850" y="3387725"/>
            <a:ext cx="4511675" cy="803910"/>
          </a:xfrm>
          <a:prstGeom prst="rect">
            <a:avLst/>
          </a:prstGeom>
        </p:spPr>
      </p:pic>
      <p:pic>
        <p:nvPicPr>
          <p:cNvPr id="11" name="Image 9" descr="https://kimi-img.moonshot.cn/pub/slides/slides_tmpl/image/25-10-13-17:19:57-d3mc8f8s8jdo4os5f1b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600" y="3341370"/>
            <a:ext cx="851535" cy="873125"/>
          </a:xfrm>
          <a:prstGeom prst="rect">
            <a:avLst/>
          </a:prstGeom>
        </p:spPr>
      </p:pic>
      <p:pic>
        <p:nvPicPr>
          <p:cNvPr id="12" name="Image 10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4"/>
          <a:srcRect t="16" b="16"/>
          <a:stretch>
            <a:fillRect/>
          </a:stretch>
        </p:blipFill>
        <p:spPr>
          <a:xfrm>
            <a:off x="1417955" y="4570730"/>
            <a:ext cx="4511675" cy="803910"/>
          </a:xfrm>
          <a:prstGeom prst="rect">
            <a:avLst/>
          </a:prstGeom>
        </p:spPr>
      </p:pic>
      <p:pic>
        <p:nvPicPr>
          <p:cNvPr id="13" name="Image 11" descr="https://kimi-img.moonshot.cn/pub/slides/slides_tmpl/image/25-10-13-17:19:57-d3mc8f8s8jdo4os5f1b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705" y="4524375"/>
            <a:ext cx="851535" cy="873125"/>
          </a:xfrm>
          <a:prstGeom prst="rect">
            <a:avLst/>
          </a:prstGeom>
        </p:spPr>
      </p:pic>
      <p:sp>
        <p:nvSpPr>
          <p:cNvPr id="14" name="Text 0"/>
          <p:cNvSpPr/>
          <p:nvPr/>
        </p:nvSpPr>
        <p:spPr>
          <a:xfrm>
            <a:off x="1001078" y="869950"/>
            <a:ext cx="1736725" cy="7366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目 录</a:t>
            </a:r>
            <a:endParaRPr lang="en-US" sz="1600" dirty="0"/>
          </a:p>
        </p:txBody>
      </p:sp>
      <p:sp>
        <p:nvSpPr>
          <p:cNvPr id="15" name="Text 1"/>
          <p:cNvSpPr/>
          <p:nvPr/>
        </p:nvSpPr>
        <p:spPr>
          <a:xfrm>
            <a:off x="1128713" y="1633049"/>
            <a:ext cx="1634490" cy="36830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kern="0" spc="3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pic>
        <p:nvPicPr>
          <p:cNvPr id="16" name="Image 12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8855" y="1477645"/>
            <a:ext cx="2621280" cy="389890"/>
          </a:xfrm>
          <a:prstGeom prst="rect">
            <a:avLst/>
          </a:prstGeom>
        </p:spPr>
      </p:pic>
      <p:pic>
        <p:nvPicPr>
          <p:cNvPr id="17" name="Image 13" descr="https://kimi-img.moonshot.cn/pub/slides/slides_tmpl/image/25-10-13-17:19:57-d3mc8f8s8jdo4os5f1a0.png"/>
          <p:cNvPicPr>
            <a:picLocks noChangeAspect="1"/>
          </p:cNvPicPr>
          <p:nvPr/>
        </p:nvPicPr>
        <p:blipFill>
          <a:blip r:embed="rId4"/>
          <a:srcRect t="16" b="16"/>
          <a:stretch>
            <a:fillRect/>
          </a:stretch>
        </p:blipFill>
        <p:spPr>
          <a:xfrm>
            <a:off x="6800850" y="4515485"/>
            <a:ext cx="4511675" cy="803910"/>
          </a:xfrm>
          <a:prstGeom prst="rect">
            <a:avLst/>
          </a:prstGeom>
        </p:spPr>
      </p:pic>
      <p:pic>
        <p:nvPicPr>
          <p:cNvPr id="18" name="Image 14" descr="https://kimi-img.moonshot.cn/pub/slides/slides_tmpl/image/25-10-13-17:19:57-d3mc8f8s8jdo4os5f1b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600" y="4469130"/>
            <a:ext cx="851535" cy="873125"/>
          </a:xfrm>
          <a:prstGeom prst="rect">
            <a:avLst/>
          </a:prstGeom>
        </p:spPr>
      </p:pic>
      <p:sp>
        <p:nvSpPr>
          <p:cNvPr id="19" name="Text 2"/>
          <p:cNvSpPr/>
          <p:nvPr/>
        </p:nvSpPr>
        <p:spPr>
          <a:xfrm>
            <a:off x="1122045" y="2557463"/>
            <a:ext cx="490855" cy="4296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0" name="Text 3"/>
          <p:cNvSpPr/>
          <p:nvPr/>
        </p:nvSpPr>
        <p:spPr>
          <a:xfrm>
            <a:off x="1920875" y="2635250"/>
            <a:ext cx="3596640" cy="30678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学术领航</a:t>
            </a:r>
            <a:endParaRPr lang="en-US" sz="1600" dirty="0"/>
          </a:p>
        </p:txBody>
      </p:sp>
      <p:sp>
        <p:nvSpPr>
          <p:cNvPr id="21" name="Text 4"/>
          <p:cNvSpPr/>
          <p:nvPr/>
        </p:nvSpPr>
        <p:spPr>
          <a:xfrm>
            <a:off x="6504940" y="2557463"/>
            <a:ext cx="490855" cy="4296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2" name="Text 5"/>
          <p:cNvSpPr/>
          <p:nvPr/>
        </p:nvSpPr>
        <p:spPr>
          <a:xfrm>
            <a:off x="7303770" y="2635250"/>
            <a:ext cx="3596640" cy="30678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教学魅力</a:t>
            </a:r>
            <a:endParaRPr lang="en-US" sz="1600" dirty="0"/>
          </a:p>
        </p:txBody>
      </p:sp>
      <p:sp>
        <p:nvSpPr>
          <p:cNvPr id="23" name="Text 6"/>
          <p:cNvSpPr/>
          <p:nvPr/>
        </p:nvSpPr>
        <p:spPr>
          <a:xfrm>
            <a:off x="1122045" y="3592513"/>
            <a:ext cx="490855" cy="4296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7"/>
          <p:cNvSpPr/>
          <p:nvPr/>
        </p:nvSpPr>
        <p:spPr>
          <a:xfrm>
            <a:off x="1920875" y="3670300"/>
            <a:ext cx="3596640" cy="30678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育人温度</a:t>
            </a:r>
            <a:endParaRPr lang="en-US" sz="1600" dirty="0"/>
          </a:p>
        </p:txBody>
      </p:sp>
      <p:sp>
        <p:nvSpPr>
          <p:cNvPr id="25" name="Text 8"/>
          <p:cNvSpPr/>
          <p:nvPr/>
        </p:nvSpPr>
        <p:spPr>
          <a:xfrm>
            <a:off x="6504940" y="3558858"/>
            <a:ext cx="490855" cy="4296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9"/>
          <p:cNvSpPr/>
          <p:nvPr/>
        </p:nvSpPr>
        <p:spPr>
          <a:xfrm>
            <a:off x="7303770" y="3636645"/>
            <a:ext cx="3596640" cy="30678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产业桥梁</a:t>
            </a:r>
            <a:endParaRPr lang="en-US" sz="1600" dirty="0"/>
          </a:p>
        </p:txBody>
      </p:sp>
      <p:sp>
        <p:nvSpPr>
          <p:cNvPr id="27" name="Text 10"/>
          <p:cNvSpPr/>
          <p:nvPr/>
        </p:nvSpPr>
        <p:spPr>
          <a:xfrm>
            <a:off x="1122045" y="4741863"/>
            <a:ext cx="490855" cy="4296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28" name="Text 11"/>
          <p:cNvSpPr/>
          <p:nvPr/>
        </p:nvSpPr>
        <p:spPr>
          <a:xfrm>
            <a:off x="1920875" y="4819650"/>
            <a:ext cx="3596640" cy="30678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国际视野</a:t>
            </a:r>
            <a:endParaRPr lang="en-US" sz="1600" dirty="0"/>
          </a:p>
        </p:txBody>
      </p:sp>
      <p:sp>
        <p:nvSpPr>
          <p:cNvPr id="29" name="Text 12"/>
          <p:cNvSpPr/>
          <p:nvPr/>
        </p:nvSpPr>
        <p:spPr>
          <a:xfrm>
            <a:off x="6504940" y="4686618"/>
            <a:ext cx="490855" cy="4296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30" name="Text 13"/>
          <p:cNvSpPr/>
          <p:nvPr/>
        </p:nvSpPr>
        <p:spPr>
          <a:xfrm>
            <a:off x="7303770" y="4764405"/>
            <a:ext cx="3596640" cy="30678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未来赋能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5-d3mc8h8s8jdo4os5f1e0.jpg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4340" y="1795145"/>
            <a:ext cx="11303635" cy="345503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261685" y="1967372"/>
            <a:ext cx="2872142" cy="21260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38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855178" y="3987343"/>
            <a:ext cx="5685155" cy="49946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学术领航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10-13-17:20:05-d3mc8h8s8jdo4os5f1f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60000" flipH="1">
            <a:off x="6184265" y="1223010"/>
            <a:ext cx="4218305" cy="4032885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10-13-17:20:05-d3mc8h8s8jdo4os5f1e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7295" y="4792980"/>
            <a:ext cx="1659890" cy="1331595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295" y="1080770"/>
            <a:ext cx="2621280" cy="389890"/>
          </a:xfrm>
          <a:prstGeom prst="rect">
            <a:avLst/>
          </a:prstGeom>
        </p:spPr>
      </p:pic>
      <p:pic>
        <p:nvPicPr>
          <p:cNvPr id="9" name="Image 5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7">
            <a:alphaModFix amt="26000"/>
          </a:blip>
          <a:stretch>
            <a:fillRect/>
          </a:stretch>
        </p:blipFill>
        <p:spPr>
          <a:xfrm>
            <a:off x="9454515" y="0"/>
            <a:ext cx="2737485" cy="280924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37-d3mc8p8s8jdo4os5f1m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9454515" y="-51435"/>
            <a:ext cx="2737485" cy="280924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890" y="665480"/>
            <a:ext cx="2621280" cy="38989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660400" y="1701800"/>
            <a:ext cx="11303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7B624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前沿洞察与跨域融合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660400" y="2311400"/>
            <a:ext cx="1118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A1896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学术领航，高瞻远瞩</a:t>
            </a:r>
            <a:endParaRPr lang="en-US" sz="1600" dirty="0"/>
          </a:p>
        </p:txBody>
      </p:sp>
      <p:sp>
        <p:nvSpPr>
          <p:cNvPr id="8" name="Shape 2"/>
          <p:cNvSpPr/>
          <p:nvPr/>
        </p:nvSpPr>
        <p:spPr>
          <a:xfrm>
            <a:off x="15113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3B79C">
              <a:alpha val="25098"/>
            </a:srgbClr>
          </a:solidFill>
        </p:spPr>
      </p:sp>
      <p:sp>
        <p:nvSpPr>
          <p:cNvPr id="9" name="Shape 3"/>
          <p:cNvSpPr/>
          <p:nvPr/>
        </p:nvSpPr>
        <p:spPr>
          <a:xfrm>
            <a:off x="1733550" y="3352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/>
            </a:pathLst>
          </a:custGeom>
          <a:solidFill>
            <a:srgbClr val="7B6248"/>
          </a:solidFill>
        </p:spPr>
      </p:sp>
      <p:sp>
        <p:nvSpPr>
          <p:cNvPr id="10" name="Text 4"/>
          <p:cNvSpPr/>
          <p:nvPr/>
        </p:nvSpPr>
        <p:spPr>
          <a:xfrm>
            <a:off x="1504950" y="42418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追踪前沿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615950" y="4648200"/>
            <a:ext cx="28067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将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Transformer、AIGC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等最新成果带入课堂。</a:t>
            </a:r>
            <a:endParaRPr lang="en-US" sz="1600" dirty="0"/>
          </a:p>
        </p:txBody>
      </p:sp>
      <p:sp>
        <p:nvSpPr>
          <p:cNvPr id="12" name="Shape 6"/>
          <p:cNvSpPr/>
          <p:nvPr/>
        </p:nvSpPr>
        <p:spPr>
          <a:xfrm>
            <a:off x="5486400" y="30988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D3B79C">
              <a:alpha val="37647"/>
            </a:srgbClr>
          </a:solidFill>
        </p:spPr>
      </p:sp>
      <p:sp>
        <p:nvSpPr>
          <p:cNvPr id="13" name="Shape 7"/>
          <p:cNvSpPr/>
          <p:nvPr/>
        </p:nvSpPr>
        <p:spPr>
          <a:xfrm>
            <a:off x="5715000" y="34036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/>
            </a:pathLst>
          </a:custGeom>
          <a:solidFill>
            <a:srgbClr val="7B6248"/>
          </a:solidFill>
        </p:spPr>
      </p:sp>
      <p:sp>
        <p:nvSpPr>
          <p:cNvPr id="14" name="Text 8"/>
          <p:cNvSpPr/>
          <p:nvPr/>
        </p:nvSpPr>
        <p:spPr>
          <a:xfrm>
            <a:off x="5524500" y="4470400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D2E1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交叉融合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4618170" y="4876800"/>
            <a:ext cx="2959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嫁接多学科知识，建立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系统级AI观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16" name="Shape 10"/>
          <p:cNvSpPr/>
          <p:nvPr/>
        </p:nvSpPr>
        <p:spPr>
          <a:xfrm>
            <a:off x="96647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D3B79C">
              <a:alpha val="25098"/>
            </a:srgbClr>
          </a:solidFill>
        </p:spPr>
      </p:sp>
      <p:sp>
        <p:nvSpPr>
          <p:cNvPr id="17" name="Shape 11"/>
          <p:cNvSpPr/>
          <p:nvPr/>
        </p:nvSpPr>
        <p:spPr>
          <a:xfrm>
            <a:off x="9886950" y="3352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/>
            </a:pathLst>
          </a:custGeom>
          <a:solidFill>
            <a:srgbClr val="7B6248"/>
          </a:solidFill>
        </p:spPr>
      </p:sp>
      <p:sp>
        <p:nvSpPr>
          <p:cNvPr id="18" name="Text 12"/>
          <p:cNvSpPr/>
          <p:nvPr/>
        </p:nvSpPr>
        <p:spPr>
          <a:xfrm>
            <a:off x="9658350" y="42418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科研转化</a:t>
            </a:r>
            <a:endParaRPr lang="en-US" sz="1600" dirty="0"/>
          </a:p>
        </p:txBody>
      </p:sp>
      <p:sp>
        <p:nvSpPr>
          <p:cNvPr id="19" name="Text 13"/>
          <p:cNvSpPr/>
          <p:nvPr/>
        </p:nvSpPr>
        <p:spPr>
          <a:xfrm>
            <a:off x="8769350" y="4648200"/>
            <a:ext cx="28067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将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真实数据与问题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转化为课程案例。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5-d3mc8h8s8jdo4os5f1e0.jpg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4340" y="1795145"/>
            <a:ext cx="11303635" cy="345503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261685" y="1967372"/>
            <a:ext cx="2872142" cy="21260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38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855178" y="3987343"/>
            <a:ext cx="5685155" cy="49946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教学魅力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10-13-17:20:05-d3mc8h8s8jdo4os5f1f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60000" flipH="1">
            <a:off x="6184265" y="1223010"/>
            <a:ext cx="4218305" cy="4032885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10-13-17:20:05-d3mc8h8s8jdo4os5f1e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7295" y="4792980"/>
            <a:ext cx="1659890" cy="1331595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295" y="1080770"/>
            <a:ext cx="2621280" cy="389890"/>
          </a:xfrm>
          <a:prstGeom prst="rect">
            <a:avLst/>
          </a:prstGeom>
        </p:spPr>
      </p:pic>
      <p:pic>
        <p:nvPicPr>
          <p:cNvPr id="9" name="Image 5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7">
            <a:alphaModFix amt="26000"/>
          </a:blip>
          <a:stretch>
            <a:fillRect/>
          </a:stretch>
        </p:blipFill>
        <p:spPr>
          <a:xfrm>
            <a:off x="9454515" y="0"/>
            <a:ext cx="2737485" cy="280924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37-d3mc8p8s8jdo4os5f1m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9454515" y="-51435"/>
            <a:ext cx="2737485" cy="280924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890" y="665480"/>
            <a:ext cx="2621280" cy="38989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254000" y="1422400"/>
            <a:ext cx="45974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7B624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复杂算法生活化拆解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254000" y="2133600"/>
            <a:ext cx="4483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A1896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把艰深内容讲活的独门功夫</a:t>
            </a:r>
            <a:endParaRPr lang="en-US" sz="1600" dirty="0"/>
          </a:p>
        </p:txBody>
      </p:sp>
      <p:sp>
        <p:nvSpPr>
          <p:cNvPr id="8" name="Shape 2"/>
          <p:cNvSpPr/>
          <p:nvPr/>
        </p:nvSpPr>
        <p:spPr>
          <a:xfrm>
            <a:off x="254000" y="2794000"/>
            <a:ext cx="4368800" cy="1219200"/>
          </a:xfrm>
          <a:custGeom>
            <a:avLst/>
            <a:gdLst/>
            <a:ahLst/>
            <a:cxnLst/>
            <a:rect l="l" t="t" r="r" b="b"/>
            <a:pathLst>
              <a:path w="4368800" h="1219200">
                <a:moveTo>
                  <a:pt x="101596" y="0"/>
                </a:moveTo>
                <a:lnTo>
                  <a:pt x="4267204" y="0"/>
                </a:lnTo>
                <a:cubicBezTo>
                  <a:pt x="4323314" y="0"/>
                  <a:pt x="4368800" y="45486"/>
                  <a:pt x="4368800" y="101596"/>
                </a:cubicBezTo>
                <a:lnTo>
                  <a:pt x="4368800" y="1117604"/>
                </a:lnTo>
                <a:cubicBezTo>
                  <a:pt x="4368800" y="1173714"/>
                  <a:pt x="4323314" y="1219200"/>
                  <a:pt x="42672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1896E">
              <a:alpha val="12549"/>
            </a:srgbClr>
          </a:solidFill>
        </p:spPr>
      </p:sp>
      <p:sp>
        <p:nvSpPr>
          <p:cNvPr id="9" name="Text 3"/>
          <p:cNvSpPr/>
          <p:nvPr/>
        </p:nvSpPr>
        <p:spPr>
          <a:xfrm>
            <a:off x="406400" y="2946400"/>
            <a:ext cx="417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7B624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生活案例秒懂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406400" y="3352800"/>
            <a:ext cx="41529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用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外卖配送路径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讲解强化学习，以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短视频推荐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阐释多任务学习。</a:t>
            </a:r>
            <a:endParaRPr lang="en-US" sz="1600" dirty="0"/>
          </a:p>
        </p:txBody>
      </p:sp>
      <p:sp>
        <p:nvSpPr>
          <p:cNvPr id="11" name="Shape 5"/>
          <p:cNvSpPr/>
          <p:nvPr/>
        </p:nvSpPr>
        <p:spPr>
          <a:xfrm>
            <a:off x="254000" y="4216400"/>
            <a:ext cx="4368800" cy="1219200"/>
          </a:xfrm>
          <a:custGeom>
            <a:avLst/>
            <a:gdLst/>
            <a:ahLst/>
            <a:cxnLst/>
            <a:rect l="l" t="t" r="r" b="b"/>
            <a:pathLst>
              <a:path w="4368800" h="1219200">
                <a:moveTo>
                  <a:pt x="101596" y="0"/>
                </a:moveTo>
                <a:lnTo>
                  <a:pt x="4267204" y="0"/>
                </a:lnTo>
                <a:cubicBezTo>
                  <a:pt x="4323314" y="0"/>
                  <a:pt x="4368800" y="45486"/>
                  <a:pt x="4368800" y="101596"/>
                </a:cubicBezTo>
                <a:lnTo>
                  <a:pt x="4368800" y="1117604"/>
                </a:lnTo>
                <a:cubicBezTo>
                  <a:pt x="4368800" y="1173714"/>
                  <a:pt x="4323314" y="1219200"/>
                  <a:pt x="42672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1896E">
              <a:alpha val="12549"/>
            </a:srgbClr>
          </a:solidFill>
        </p:spPr>
      </p:sp>
      <p:sp>
        <p:nvSpPr>
          <p:cNvPr id="12" name="Text 6"/>
          <p:cNvSpPr/>
          <p:nvPr/>
        </p:nvSpPr>
        <p:spPr>
          <a:xfrm>
            <a:off x="406400" y="4368800"/>
            <a:ext cx="417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7B6248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动态可视化教学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406400" y="4775200"/>
            <a:ext cx="41529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板书与多媒体并用，动态展示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梯度下降轨迹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，让公式“长”出直观图像。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5-d3mc8h8s8jdo4os5f1e0.jpg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4340" y="1795145"/>
            <a:ext cx="11303635" cy="345503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261685" y="1967372"/>
            <a:ext cx="2872142" cy="21260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38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855178" y="3987343"/>
            <a:ext cx="5685155" cy="49946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育人温度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10-13-17:20:05-d3mc8h8s8jdo4os5f1f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60000" flipH="1">
            <a:off x="6184265" y="1223010"/>
            <a:ext cx="4218305" cy="4032885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10-13-17:20:05-d3mc8h8s8jdo4os5f1e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7295" y="4792980"/>
            <a:ext cx="1659890" cy="1331595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295" y="1080770"/>
            <a:ext cx="2621280" cy="389890"/>
          </a:xfrm>
          <a:prstGeom prst="rect">
            <a:avLst/>
          </a:prstGeom>
        </p:spPr>
      </p:pic>
      <p:pic>
        <p:nvPicPr>
          <p:cNvPr id="9" name="Image 5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7">
            <a:alphaModFix amt="26000"/>
          </a:blip>
          <a:stretch>
            <a:fillRect/>
          </a:stretch>
        </p:blipFill>
        <p:spPr>
          <a:xfrm>
            <a:off x="9454515" y="0"/>
            <a:ext cx="2737485" cy="280924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37-d3mc8p8s8jdo4os5f1m0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63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9454515" y="-51435"/>
            <a:ext cx="2737485" cy="280924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890" y="665480"/>
            <a:ext cx="2621280" cy="38989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139700" y="1574800"/>
            <a:ext cx="11912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7B6248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亦师亦友的成长陪跑</a:t>
            </a:r>
            <a:endParaRPr lang="en-US" sz="1600" dirty="0"/>
          </a:p>
        </p:txBody>
      </p:sp>
      <p:sp>
        <p:nvSpPr>
          <p:cNvPr id="7" name="Text 1"/>
          <p:cNvSpPr/>
          <p:nvPr/>
        </p:nvSpPr>
        <p:spPr>
          <a:xfrm>
            <a:off x="196850" y="2184400"/>
            <a:ext cx="11798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A1896E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传递有温度的AI教育</a:t>
            </a:r>
            <a:endParaRPr lang="en-US" sz="1600" dirty="0"/>
          </a:p>
        </p:txBody>
      </p:sp>
      <p:sp>
        <p:nvSpPr>
          <p:cNvPr id="8" name="Shape 2"/>
          <p:cNvSpPr/>
          <p:nvPr/>
        </p:nvSpPr>
        <p:spPr>
          <a:xfrm>
            <a:off x="457200" y="2946400"/>
            <a:ext cx="3556000" cy="2336800"/>
          </a:xfrm>
          <a:custGeom>
            <a:avLst/>
            <a:gdLst/>
            <a:ahLst/>
            <a:cxnLst/>
            <a:rect l="l" t="t" r="r" b="b"/>
            <a:pathLst>
              <a:path w="3556000" h="2336800">
                <a:moveTo>
                  <a:pt x="101604" y="0"/>
                </a:moveTo>
                <a:lnTo>
                  <a:pt x="3454396" y="0"/>
                </a:lnTo>
                <a:cubicBezTo>
                  <a:pt x="3510510" y="0"/>
                  <a:pt x="3556000" y="45490"/>
                  <a:pt x="3556000" y="101604"/>
                </a:cubicBezTo>
                <a:lnTo>
                  <a:pt x="3556000" y="2235196"/>
                </a:lnTo>
                <a:cubicBezTo>
                  <a:pt x="3556000" y="2291310"/>
                  <a:pt x="3510510" y="2336800"/>
                  <a:pt x="34543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D3B79C">
              <a:alpha val="18824"/>
            </a:srgbClr>
          </a:solidFill>
        </p:spPr>
      </p:sp>
      <p:sp>
        <p:nvSpPr>
          <p:cNvPr id="9" name="Shape 3"/>
          <p:cNvSpPr/>
          <p:nvPr/>
        </p:nvSpPr>
        <p:spPr>
          <a:xfrm>
            <a:off x="1828800" y="3149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D3B79C">
              <a:alpha val="37647"/>
            </a:srgbClr>
          </a:solidFill>
        </p:spPr>
      </p:sp>
      <p:sp>
        <p:nvSpPr>
          <p:cNvPr id="10" name="Shape 4"/>
          <p:cNvSpPr/>
          <p:nvPr/>
        </p:nvSpPr>
        <p:spPr>
          <a:xfrm>
            <a:off x="1997075" y="3365500"/>
            <a:ext cx="482600" cy="381000"/>
          </a:xfrm>
          <a:custGeom>
            <a:avLst/>
            <a:gdLst/>
            <a:ahLst/>
            <a:cxnLst/>
            <a:rect l="l" t="t" r="r" b="b"/>
            <a:pathLst>
              <a:path w="482600" h="381000"/>
            </a:pathLst>
          </a:custGeom>
          <a:solidFill>
            <a:srgbClr val="7B6248"/>
          </a:solidFill>
        </p:spPr>
      </p:sp>
      <p:sp>
        <p:nvSpPr>
          <p:cNvPr id="11" name="Text 5"/>
          <p:cNvSpPr/>
          <p:nvPr/>
        </p:nvSpPr>
        <p:spPr>
          <a:xfrm>
            <a:off x="1720850" y="41148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定制指导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615950" y="4572000"/>
            <a:ext cx="3238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固定Office Hour，为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考研、出国、就业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提供定制建议。</a:t>
            </a:r>
            <a:endParaRPr lang="en-US" sz="1600" dirty="0"/>
          </a:p>
        </p:txBody>
      </p:sp>
      <p:sp>
        <p:nvSpPr>
          <p:cNvPr id="13" name="Shape 7"/>
          <p:cNvSpPr/>
          <p:nvPr/>
        </p:nvSpPr>
        <p:spPr>
          <a:xfrm>
            <a:off x="4318000" y="2946400"/>
            <a:ext cx="3556000" cy="2336800"/>
          </a:xfrm>
          <a:custGeom>
            <a:avLst/>
            <a:gdLst/>
            <a:ahLst/>
            <a:cxnLst/>
            <a:rect l="l" t="t" r="r" b="b"/>
            <a:pathLst>
              <a:path w="3556000" h="2336800">
                <a:moveTo>
                  <a:pt x="101604" y="0"/>
                </a:moveTo>
                <a:lnTo>
                  <a:pt x="3454396" y="0"/>
                </a:lnTo>
                <a:cubicBezTo>
                  <a:pt x="3510510" y="0"/>
                  <a:pt x="3556000" y="45490"/>
                  <a:pt x="3556000" y="101604"/>
                </a:cubicBezTo>
                <a:lnTo>
                  <a:pt x="3556000" y="2235196"/>
                </a:lnTo>
                <a:cubicBezTo>
                  <a:pt x="3556000" y="2291310"/>
                  <a:pt x="3510510" y="2336800"/>
                  <a:pt x="34543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D3B79C">
              <a:alpha val="18824"/>
            </a:srgbClr>
          </a:solidFill>
        </p:spPr>
      </p:sp>
      <p:sp>
        <p:nvSpPr>
          <p:cNvPr id="14" name="Shape 8"/>
          <p:cNvSpPr/>
          <p:nvPr/>
        </p:nvSpPr>
        <p:spPr>
          <a:xfrm>
            <a:off x="5689600" y="3149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D3B79C">
              <a:alpha val="37647"/>
            </a:srgbClr>
          </a:solidFill>
        </p:spPr>
      </p:sp>
      <p:sp>
        <p:nvSpPr>
          <p:cNvPr id="15" name="Shape 9"/>
          <p:cNvSpPr/>
          <p:nvPr/>
        </p:nvSpPr>
        <p:spPr>
          <a:xfrm>
            <a:off x="5857875" y="3365500"/>
            <a:ext cx="482600" cy="381000"/>
          </a:xfrm>
          <a:custGeom>
            <a:avLst/>
            <a:gdLst/>
            <a:ahLst/>
            <a:cxnLst/>
            <a:rect l="l" t="t" r="r" b="b"/>
            <a:pathLst>
              <a:path w="482600" h="381000"/>
            </a:pathLst>
          </a:custGeom>
          <a:solidFill>
            <a:srgbClr val="7B6248"/>
          </a:solidFill>
        </p:spPr>
      </p:sp>
      <p:sp>
        <p:nvSpPr>
          <p:cNvPr id="16" name="Text 10"/>
          <p:cNvSpPr/>
          <p:nvPr/>
        </p:nvSpPr>
        <p:spPr>
          <a:xfrm>
            <a:off x="5467350" y="4114800"/>
            <a:ext cx="1257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文化传帮带</a:t>
            </a:r>
            <a:endParaRPr lang="en-US" sz="1600" dirty="0"/>
          </a:p>
        </p:txBody>
      </p:sp>
      <p:sp>
        <p:nvSpPr>
          <p:cNvPr id="17" name="Text 11"/>
          <p:cNvSpPr/>
          <p:nvPr/>
        </p:nvSpPr>
        <p:spPr>
          <a:xfrm>
            <a:off x="4476750" y="4572000"/>
            <a:ext cx="3238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实行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“师兄师姐制”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，形成可持续的帮扶文化。</a:t>
            </a:r>
            <a:endParaRPr lang="en-US" sz="1600" dirty="0"/>
          </a:p>
        </p:txBody>
      </p:sp>
      <p:sp>
        <p:nvSpPr>
          <p:cNvPr id="18" name="Shape 12"/>
          <p:cNvSpPr/>
          <p:nvPr/>
        </p:nvSpPr>
        <p:spPr>
          <a:xfrm>
            <a:off x="8178800" y="2946400"/>
            <a:ext cx="3556000" cy="2336800"/>
          </a:xfrm>
          <a:custGeom>
            <a:avLst/>
            <a:gdLst/>
            <a:ahLst/>
            <a:cxnLst/>
            <a:rect l="l" t="t" r="r" b="b"/>
            <a:pathLst>
              <a:path w="3556000" h="2336800">
                <a:moveTo>
                  <a:pt x="101604" y="0"/>
                </a:moveTo>
                <a:lnTo>
                  <a:pt x="3454396" y="0"/>
                </a:lnTo>
                <a:cubicBezTo>
                  <a:pt x="3510510" y="0"/>
                  <a:pt x="3556000" y="45490"/>
                  <a:pt x="3556000" y="101604"/>
                </a:cubicBezTo>
                <a:lnTo>
                  <a:pt x="3556000" y="2235196"/>
                </a:lnTo>
                <a:cubicBezTo>
                  <a:pt x="3556000" y="2291310"/>
                  <a:pt x="3510510" y="2336800"/>
                  <a:pt x="34543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D3B79C">
              <a:alpha val="18824"/>
            </a:srgbClr>
          </a:solidFill>
        </p:spPr>
      </p:sp>
      <p:sp>
        <p:nvSpPr>
          <p:cNvPr id="19" name="Shape 13"/>
          <p:cNvSpPr/>
          <p:nvPr/>
        </p:nvSpPr>
        <p:spPr>
          <a:xfrm>
            <a:off x="9550400" y="3149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D3B79C">
              <a:alpha val="37647"/>
            </a:srgbClr>
          </a:solidFill>
        </p:spPr>
      </p:sp>
      <p:sp>
        <p:nvSpPr>
          <p:cNvPr id="20" name="Shape 14"/>
          <p:cNvSpPr/>
          <p:nvPr/>
        </p:nvSpPr>
        <p:spPr>
          <a:xfrm>
            <a:off x="9718675" y="3365500"/>
            <a:ext cx="482600" cy="381000"/>
          </a:xfrm>
          <a:custGeom>
            <a:avLst/>
            <a:gdLst/>
            <a:ahLst/>
            <a:cxnLst/>
            <a:rect l="l" t="t" r="r" b="b"/>
            <a:pathLst>
              <a:path w="482600" h="381000"/>
            </a:pathLst>
          </a:custGeom>
          <a:solidFill>
            <a:srgbClr val="7B6248"/>
          </a:solidFill>
        </p:spPr>
      </p:sp>
      <p:sp>
        <p:nvSpPr>
          <p:cNvPr id="21" name="Text 15"/>
          <p:cNvSpPr/>
          <p:nvPr/>
        </p:nvSpPr>
        <p:spPr>
          <a:xfrm>
            <a:off x="9442450" y="41148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心理关怀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8337550" y="4572000"/>
            <a:ext cx="3238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关注学生心理状态，用</a:t>
            </a:r>
            <a:r>
              <a:rPr lang="en-US" sz="1400" dirty="0">
                <a:solidFill>
                  <a:srgbClr val="3D2E1F"/>
                </a:solidFill>
                <a:highlight>
                  <a:srgbClr val="D3B79C">
                    <a:alpha val="500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自身经历 </a:t>
            </a:r>
            <a:r>
              <a:rPr lang="en-US" sz="1400" dirty="0">
                <a:solidFill>
                  <a:srgbClr val="3D2E1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化解压力。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3-17:20:04-d3mc8h0s8jdo4os5f1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" y="397510"/>
            <a:ext cx="11303635" cy="6063615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3-17:20:05-d3mc8h8s8jdo4os5f1e0.jpg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4340" y="1795145"/>
            <a:ext cx="11303635" cy="345503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261685" y="1967372"/>
            <a:ext cx="2872142" cy="212605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38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855178" y="3987343"/>
            <a:ext cx="5685155" cy="49946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372B21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产业桥梁</a:t>
            </a:r>
            <a:endParaRPr lang="en-US" sz="1600" dirty="0"/>
          </a:p>
        </p:txBody>
      </p:sp>
      <p:pic>
        <p:nvPicPr>
          <p:cNvPr id="6" name="Image 2" descr="https://kimi-img.moonshot.cn/pub/slides/slides_tmpl/image/25-10-13-17:20:05-d3mc8h8s8jdo4os5f1f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60000" flipH="1">
            <a:off x="6184265" y="1223010"/>
            <a:ext cx="4218305" cy="4032885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10-13-17:20:05-d3mc8h8s8jdo4os5f1e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7295" y="4792980"/>
            <a:ext cx="1659890" cy="1331595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10-13-17:19:57-d3mc8f8s8jdo4os5f1b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7295" y="1080770"/>
            <a:ext cx="2621280" cy="389890"/>
          </a:xfrm>
          <a:prstGeom prst="rect">
            <a:avLst/>
          </a:prstGeom>
        </p:spPr>
      </p:pic>
      <p:pic>
        <p:nvPicPr>
          <p:cNvPr id="9" name="Image 5" descr="https://kimi-img.moonshot.cn/pub/slides/slides_tmpl/image/25-10-13-17:19:57-d3mc8f8s8jdo4os5f1ag.png"/>
          <p:cNvPicPr>
            <a:picLocks noChangeAspect="1"/>
          </p:cNvPicPr>
          <p:nvPr/>
        </p:nvPicPr>
        <p:blipFill>
          <a:blip r:embed="rId7">
            <a:alphaModFix amt="26000"/>
          </a:blip>
          <a:stretch>
            <a:fillRect/>
          </a:stretch>
        </p:blipFill>
        <p:spPr>
          <a:xfrm>
            <a:off x="9454515" y="0"/>
            <a:ext cx="2737485" cy="280924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AF26E"/>
      </a:accent1>
      <a:accent2>
        <a:srgbClr val="F9DB6F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AF26E"/>
      </a:accent1>
      <a:accent2>
        <a:srgbClr val="F9DB6F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812</Words>
  <Application>WPS 演示</Application>
  <PresentationFormat>On-screen Show (16:9)</PresentationFormat>
  <Paragraphs>154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Wingdings</vt:lpstr>
      <vt:lpstr>MiSans</vt:lpstr>
      <vt:lpstr>MiSans</vt:lpstr>
      <vt:lpstr>Noto Sans SC</vt:lpstr>
      <vt:lpstr>Noto Sans SC</vt:lpstr>
      <vt:lpstr>Calibri</vt:lpstr>
      <vt:lpstr>微软雅黑</vt:lpstr>
      <vt:lpstr>Arial Unicode MS</vt:lpstr>
      <vt:lpstr>等线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AI引路人：大学人工智能老师的六大优点</dc:title>
  <dc:creator>Kimi</dc:creator>
  <dc:subject>AI引路人：大学人工智能老师的六大优点</dc:subject>
  <cp:lastModifiedBy>我会吃小孩哒</cp:lastModifiedBy>
  <cp:revision>4</cp:revision>
  <dcterms:created xsi:type="dcterms:W3CDTF">2026-01-06T15:37:00Z</dcterms:created>
  <dcterms:modified xsi:type="dcterms:W3CDTF">2026-01-06T15:47:32Z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{"Label":"AI引路人：大学人工智能老师的六大优点","ContentProducer":"001191110108MACG2KBH8F10000","ProduceID":"d5eili367tiauke4hsk0","ReservedCode1":"","ContentPropagator":"001191110108MACG2KBH8F20000","PropagateID":"d5eili367tiauke4hsk0","ReservedCode2":""}</vt:lpwstr>
  </property>
  <property fmtid="{D5CDD505-2E9C-101B-9397-08002B2CF9AE}" pid="3" name="ICV">
    <vt:lpwstr>32DB97F42EDA4B5EA6FA156759D12D76_13</vt:lpwstr>
  </property>
  <property fmtid="{D5CDD505-2E9C-101B-9397-08002B2CF9AE}" pid="4" name="KSOProductBuildVer">
    <vt:lpwstr>2052-12.1.0.24034</vt:lpwstr>
  </property>
</Properties>
</file>